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6" r:id="rId2"/>
    <p:sldId id="258" r:id="rId3"/>
    <p:sldId id="259" r:id="rId4"/>
    <p:sldId id="316" r:id="rId5"/>
    <p:sldId id="275" r:id="rId6"/>
    <p:sldId id="290" r:id="rId7"/>
    <p:sldId id="260" r:id="rId8"/>
    <p:sldId id="261" r:id="rId9"/>
    <p:sldId id="264" r:id="rId10"/>
    <p:sldId id="265" r:id="rId11"/>
    <p:sldId id="266" r:id="rId12"/>
    <p:sldId id="267" r:id="rId13"/>
    <p:sldId id="311" r:id="rId14"/>
    <p:sldId id="268" r:id="rId15"/>
    <p:sldId id="269" r:id="rId16"/>
    <p:sldId id="270" r:id="rId17"/>
    <p:sldId id="271" r:id="rId18"/>
    <p:sldId id="272" r:id="rId19"/>
    <p:sldId id="310" r:id="rId20"/>
    <p:sldId id="273" r:id="rId21"/>
    <p:sldId id="274" r:id="rId22"/>
    <p:sldId id="278" r:id="rId23"/>
    <p:sldId id="301" r:id="rId24"/>
    <p:sldId id="307" r:id="rId25"/>
    <p:sldId id="319" r:id="rId26"/>
    <p:sldId id="309" r:id="rId27"/>
    <p:sldId id="276" r:id="rId28"/>
    <p:sldId id="277" r:id="rId29"/>
    <p:sldId id="279" r:id="rId30"/>
    <p:sldId id="280" r:id="rId31"/>
    <p:sldId id="281" r:id="rId32"/>
    <p:sldId id="282" r:id="rId33"/>
    <p:sldId id="283" r:id="rId34"/>
    <p:sldId id="284" r:id="rId35"/>
    <p:sldId id="286" r:id="rId36"/>
    <p:sldId id="287" r:id="rId37"/>
    <p:sldId id="317" r:id="rId38"/>
    <p:sldId id="288" r:id="rId39"/>
    <p:sldId id="302" r:id="rId40"/>
    <p:sldId id="304" r:id="rId41"/>
    <p:sldId id="291" r:id="rId42"/>
    <p:sldId id="314" r:id="rId43"/>
    <p:sldId id="292" r:id="rId44"/>
    <p:sldId id="293" r:id="rId45"/>
    <p:sldId id="295" r:id="rId46"/>
    <p:sldId id="296" r:id="rId47"/>
    <p:sldId id="297" r:id="rId48"/>
    <p:sldId id="298" r:id="rId49"/>
    <p:sldId id="299" r:id="rId50"/>
    <p:sldId id="300" r:id="rId51"/>
    <p:sldId id="312" r:id="rId52"/>
    <p:sldId id="313" r:id="rId53"/>
    <p:sldId id="305" r:id="rId54"/>
    <p:sldId id="315" r:id="rId55"/>
    <p:sldId id="318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817E0CB-F4FE-4447-87B9-A124178A6360}">
          <p14:sldIdLst>
            <p14:sldId id="256"/>
            <p14:sldId id="258"/>
            <p14:sldId id="259"/>
            <p14:sldId id="316"/>
            <p14:sldId id="275"/>
            <p14:sldId id="290"/>
            <p14:sldId id="260"/>
            <p14:sldId id="261"/>
            <p14:sldId id="264"/>
            <p14:sldId id="265"/>
            <p14:sldId id="266"/>
            <p14:sldId id="267"/>
            <p14:sldId id="311"/>
            <p14:sldId id="268"/>
            <p14:sldId id="269"/>
            <p14:sldId id="270"/>
            <p14:sldId id="271"/>
            <p14:sldId id="272"/>
            <p14:sldId id="310"/>
            <p14:sldId id="273"/>
            <p14:sldId id="274"/>
            <p14:sldId id="278"/>
            <p14:sldId id="301"/>
            <p14:sldId id="307"/>
            <p14:sldId id="319"/>
            <p14:sldId id="309"/>
            <p14:sldId id="276"/>
            <p14:sldId id="277"/>
            <p14:sldId id="279"/>
            <p14:sldId id="280"/>
            <p14:sldId id="281"/>
            <p14:sldId id="282"/>
            <p14:sldId id="283"/>
            <p14:sldId id="284"/>
            <p14:sldId id="286"/>
            <p14:sldId id="287"/>
            <p14:sldId id="317"/>
            <p14:sldId id="288"/>
            <p14:sldId id="302"/>
            <p14:sldId id="304"/>
            <p14:sldId id="291"/>
            <p14:sldId id="314"/>
            <p14:sldId id="292"/>
            <p14:sldId id="293"/>
            <p14:sldId id="295"/>
            <p14:sldId id="296"/>
            <p14:sldId id="297"/>
            <p14:sldId id="298"/>
            <p14:sldId id="299"/>
            <p14:sldId id="300"/>
            <p14:sldId id="312"/>
            <p14:sldId id="313"/>
            <p14:sldId id="305"/>
            <p14:sldId id="315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7:27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4:18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48:48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6:1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6:34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6:3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7:04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7:0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4:09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1 345 24575,'28'1'0,"0"-2"0,0-1 0,34-7 0,62-11 0,-17 4 0,-20 1 0,125-5 0,89 16 0,-266 3 0,62-11 0,-2-1 0,299 9 0,-221 5 0,4498-1 0,-4622-3 0,0-3 0,0-1 0,84-26 0,-105 26 0,35-10 0,0 2 0,0 4 0,109-7 0,-139 18 0,-2 0 0,0-1 0,44-7 0,44-6 0,-68 10 0,102-20 0,31-4 0,-178 27 0,48-13 0,-36 9 0,-1 1 0,36-4 0,270 6 0,-161 4 0,157-2-1365,-284 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8T05:24:11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940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494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2379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052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923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1066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168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3968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350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43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238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718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947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922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654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25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933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314A09-1F32-4BC9-992F-2246F8877AD7}" type="datetimeFigureOut">
              <a:rPr lang="en-IN" smtClean="0"/>
              <a:t>02-01-2025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34A38C-9C89-402D-B7A0-6ABE561354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81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ustomXml" Target="../ink/ink9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customXml" Target="../ink/ink7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customXml" Target="../ink/ink5.xml"/><Relationship Id="rId4" Type="http://schemas.openxmlformats.org/officeDocument/2006/relationships/customXml" Target="../ink/ink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6E583-6610-0B69-7841-9C8A81238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INTRAOPERATIVE ERRORS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98EC3-5157-2638-22B2-E58A0E5C8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DR S KALYANI SURYA DHANA LAKSHMI</a:t>
            </a:r>
          </a:p>
          <a:p>
            <a:r>
              <a:rPr lang="en-IN" dirty="0"/>
              <a:t>ADDL PROFESSOR &amp; HOD</a:t>
            </a:r>
          </a:p>
          <a:p>
            <a:r>
              <a:rPr lang="en-IN" dirty="0"/>
              <a:t>DEPT OF ANAESTHESIOLOGY</a:t>
            </a:r>
          </a:p>
          <a:p>
            <a:r>
              <a:rPr lang="en-IN" dirty="0"/>
              <a:t>AIIMS BIBINAGAR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0AE9DA-D811-5747-CE52-B44BDB67E3CF}"/>
                  </a:ext>
                </a:extLst>
              </p14:cNvPr>
              <p14:cNvContentPartPr/>
              <p14:nvPr/>
            </p14:nvContentPartPr>
            <p14:xfrm>
              <a:off x="-431443" y="169905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0AE9DA-D811-5747-CE52-B44BDB67E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40443" y="16900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EC6B48-D86E-EDF5-DE4B-5506572C7C53}"/>
                  </a:ext>
                </a:extLst>
              </p14:cNvPr>
              <p14:cNvContentPartPr/>
              <p14:nvPr/>
            </p14:nvContentPartPr>
            <p14:xfrm>
              <a:off x="-47899" y="327243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EC6B48-D86E-EDF5-DE4B-5506572C7C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6899" y="326379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4262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9E2D4-F5E5-6A0A-E7F1-578BA186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8E36D-8A57-4227-7C4D-447C94843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Serious surgical errors such as wrong-site surgery and retention of foreign objects (RFOs) are so-called never events that are potentially devastating in scope, cost, and impact on human health.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IN" dirty="0" err="1"/>
              <a:t>Mehtsun</a:t>
            </a:r>
            <a:r>
              <a:rPr lang="en-IN" dirty="0"/>
              <a:t> WT, Ibrahim AM, Diener-West M, Pronovost PJ, Makary MA. Surgical never events in the United States. Surgery. 2013;153(4):465-472. doi:10.1016/j.surg.2012.10.005</a:t>
            </a:r>
          </a:p>
        </p:txBody>
      </p:sp>
    </p:spTree>
    <p:extLst>
      <p:ext uri="{BB962C8B-B14F-4D97-AF65-F5344CB8AC3E}">
        <p14:creationId xmlns:p14="http://schemas.microsoft.com/office/powerpoint/2010/main" val="1379342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9CFC-1406-CA2C-01D1-47E7587A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F94894-EA74-DC54-44CD-6529F3322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309" t="30392" r="8386" b="28830"/>
          <a:stretch/>
        </p:blipFill>
        <p:spPr>
          <a:xfrm>
            <a:off x="1025770" y="643216"/>
            <a:ext cx="11166230" cy="4247283"/>
          </a:xfrm>
        </p:spPr>
      </p:pic>
    </p:spTree>
    <p:extLst>
      <p:ext uri="{BB962C8B-B14F-4D97-AF65-F5344CB8AC3E}">
        <p14:creationId xmlns:p14="http://schemas.microsoft.com/office/powerpoint/2010/main" val="182151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70F8-297E-1BB5-30EE-DB94FEBF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93A58-796D-4997-DE63-C4043C013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84 deaths occurred following 5,209 operations. </a:t>
            </a:r>
          </a:p>
          <a:p>
            <a:pPr marL="0" indent="0">
              <a:buNone/>
            </a:pPr>
            <a:r>
              <a:rPr lang="en-US" dirty="0"/>
              <a:t>Errors in care </a:t>
            </a:r>
            <a:r>
              <a:rPr lang="en-US" dirty="0">
                <a:highlight>
                  <a:srgbClr val="FFFF00"/>
                </a:highlight>
              </a:rPr>
              <a:t>(63%) </a:t>
            </a:r>
            <a:r>
              <a:rPr lang="en-US" dirty="0"/>
              <a:t>compared to those without had significantly more adverse events, (98% vs 80% respectively, p ¼ 0.004).</a:t>
            </a:r>
          </a:p>
          <a:p>
            <a:pPr marL="0" indent="0">
              <a:buNone/>
            </a:pPr>
            <a:r>
              <a:rPr lang="en-US" dirty="0"/>
              <a:t> Significant association occurred between error and </a:t>
            </a:r>
            <a:r>
              <a:rPr lang="en-US" dirty="0">
                <a:highlight>
                  <a:srgbClr val="FFFF00"/>
                </a:highlight>
              </a:rPr>
              <a:t>emergency status</a:t>
            </a:r>
            <a:r>
              <a:rPr lang="en-US" dirty="0"/>
              <a:t>, p ¼ 0.016); length of stay &gt;10 days, p ¼ 0.011; </a:t>
            </a:r>
            <a:r>
              <a:rPr lang="en-US" dirty="0">
                <a:highlight>
                  <a:srgbClr val="FFFF00"/>
                </a:highlight>
              </a:rPr>
              <a:t>adverse events, </a:t>
            </a:r>
            <a:r>
              <a:rPr lang="en-US" dirty="0"/>
              <a:t>p ¼ 0.005). </a:t>
            </a:r>
          </a:p>
          <a:p>
            <a:pPr marL="0" indent="0">
              <a:buNone/>
            </a:pPr>
            <a:r>
              <a:rPr lang="en-US" dirty="0"/>
              <a:t>Regression results indicated number of adverse events (OR ¼ 1.27, 95% CI (1.08e1.49),p ¼ 0.003) and length of stay (OR ¼ 1.05, 95% CI (1.01e1.09), p ¼ 0.008) were associated with surgical errors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480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0762-DC92-5323-DC0A-97560B68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46034-5DA3-BBA7-D9D9-2CC5B659C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Diagnostic error</a:t>
            </a:r>
          </a:p>
          <a:p>
            <a:r>
              <a:rPr lang="en-IN" dirty="0"/>
              <a:t>Judgement error</a:t>
            </a:r>
          </a:p>
          <a:p>
            <a:r>
              <a:rPr lang="en-IN" dirty="0"/>
              <a:t>Technique error</a:t>
            </a:r>
          </a:p>
          <a:p>
            <a:r>
              <a:rPr lang="en-IN" dirty="0"/>
              <a:t>Omission error</a:t>
            </a:r>
          </a:p>
          <a:p>
            <a:r>
              <a:rPr lang="en-IN" dirty="0"/>
              <a:t>System error</a:t>
            </a:r>
          </a:p>
          <a:p>
            <a:r>
              <a:rPr lang="en-IN" dirty="0"/>
              <a:t>Medication error, or other errors occurred,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1E1EF-0556-2461-63D0-F8F7DE78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950" t="47790" r="10842" b="17153"/>
          <a:stretch/>
        </p:blipFill>
        <p:spPr>
          <a:xfrm>
            <a:off x="6400800" y="924675"/>
            <a:ext cx="5311739" cy="34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40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0281-7364-EB64-1BAB-F75C9712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96074"/>
            <a:ext cx="10018713" cy="1752599"/>
          </a:xfrm>
        </p:spPr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7D05F-035E-3945-0550-9CC8E09B5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506" t="24390" r="23370" b="35407"/>
          <a:stretch/>
        </p:blipFill>
        <p:spPr>
          <a:xfrm>
            <a:off x="1010356" y="1828800"/>
            <a:ext cx="11181643" cy="2856216"/>
          </a:xfrm>
        </p:spPr>
      </p:pic>
    </p:spTree>
    <p:extLst>
      <p:ext uri="{BB962C8B-B14F-4D97-AF65-F5344CB8AC3E}">
        <p14:creationId xmlns:p14="http://schemas.microsoft.com/office/powerpoint/2010/main" val="236689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C84A2-E33A-1538-3C7F-007D9DF6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D1097-2A5C-08F1-B327-AB84BB3BC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The incidence of critical incidents was 9.35 cases per 1000 </a:t>
            </a:r>
            <a:r>
              <a:rPr lang="en-IN" dirty="0" err="1"/>
              <a:t>anesthetic</a:t>
            </a:r>
            <a:r>
              <a:rPr lang="en-IN" dirty="0"/>
              <a:t> procedures.</a:t>
            </a:r>
          </a:p>
          <a:p>
            <a:pPr marL="0" indent="0">
              <a:buNone/>
            </a:pPr>
            <a:r>
              <a:rPr lang="en-IN" dirty="0"/>
              <a:t> Most common incidents were related to the </a:t>
            </a:r>
          </a:p>
          <a:p>
            <a:pPr marL="0" indent="0">
              <a:buNone/>
            </a:pPr>
            <a:r>
              <a:rPr lang="en-IN" dirty="0"/>
              <a:t>       Respiratory and Cardiovascular system</a:t>
            </a:r>
          </a:p>
        </p:txBody>
      </p:sp>
    </p:spTree>
    <p:extLst>
      <p:ext uri="{BB962C8B-B14F-4D97-AF65-F5344CB8AC3E}">
        <p14:creationId xmlns:p14="http://schemas.microsoft.com/office/powerpoint/2010/main" val="340390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8250-75DD-B36E-E0CB-D04C5237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96E5B-5AE5-BDE9-EAD0-472AAD5F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Respiratory system: </a:t>
            </a:r>
          </a:p>
          <a:p>
            <a:pPr marL="0" indent="0">
              <a:buNone/>
            </a:pPr>
            <a:r>
              <a:rPr lang="en-IN" dirty="0"/>
              <a:t>        difficult airway (26.8%)</a:t>
            </a:r>
          </a:p>
          <a:p>
            <a:pPr marL="0" indent="0">
              <a:buNone/>
            </a:pPr>
            <a:r>
              <a:rPr lang="en-IN" dirty="0"/>
              <a:t>        reintubation (6.4%)</a:t>
            </a:r>
          </a:p>
          <a:p>
            <a:pPr marL="0" indent="0">
              <a:buNone/>
            </a:pPr>
            <a:r>
              <a:rPr lang="en-IN" dirty="0"/>
              <a:t>        oxygen desaturation (13.8%)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980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80DE-B8C7-8FB1-7367-5C213568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C0F9A-58CC-352E-199F-55222FEB5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dirty="0"/>
              <a:t>Cardiovascular system: </a:t>
            </a:r>
          </a:p>
          <a:p>
            <a:pPr marL="0" indent="0">
              <a:buNone/>
            </a:pPr>
            <a:r>
              <a:rPr lang="en-IN" dirty="0"/>
              <a:t>          hypotension (14.9%)</a:t>
            </a:r>
          </a:p>
          <a:p>
            <a:pPr marL="0" indent="0">
              <a:buNone/>
            </a:pPr>
            <a:r>
              <a:rPr lang="en-IN" dirty="0"/>
              <a:t>          tachycardia (6.4%)</a:t>
            </a:r>
          </a:p>
          <a:p>
            <a:pPr marL="0" indent="0">
              <a:buNone/>
            </a:pPr>
            <a:r>
              <a:rPr lang="en-IN" dirty="0"/>
              <a:t>          bradycardia (11.7%)</a:t>
            </a:r>
          </a:p>
          <a:p>
            <a:pPr marL="0" indent="0">
              <a:buNone/>
            </a:pPr>
            <a:r>
              <a:rPr lang="en-IN" dirty="0"/>
              <a:t>          hypertension (5.3%)</a:t>
            </a:r>
          </a:p>
          <a:p>
            <a:pPr marL="0" indent="0">
              <a:buNone/>
            </a:pPr>
            <a:r>
              <a:rPr lang="en-IN" dirty="0"/>
              <a:t>          collapse (3.2%)</a:t>
            </a:r>
          </a:p>
          <a:p>
            <a:pPr marL="0" indent="0">
              <a:buNone/>
            </a:pPr>
            <a:r>
              <a:rPr lang="en-IN" dirty="0"/>
              <a:t>          massive </a:t>
            </a:r>
            <a:r>
              <a:rPr lang="en-IN" dirty="0" err="1"/>
              <a:t>hemorrhage</a:t>
            </a:r>
            <a:r>
              <a:rPr lang="en-IN" dirty="0"/>
              <a:t> (17%)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536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B508-2EB7-A1BA-733F-88B84E30F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A5BEFD-5864-44A1-6B19-988C032CC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002" t="36848" r="22817" b="12328"/>
          <a:stretch/>
        </p:blipFill>
        <p:spPr>
          <a:xfrm>
            <a:off x="263980" y="10274"/>
            <a:ext cx="11479382" cy="6698751"/>
          </a:xfrm>
        </p:spPr>
      </p:pic>
    </p:spTree>
    <p:extLst>
      <p:ext uri="{BB962C8B-B14F-4D97-AF65-F5344CB8AC3E}">
        <p14:creationId xmlns:p14="http://schemas.microsoft.com/office/powerpoint/2010/main" val="1669077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4B06B-3EEA-6286-0AD6-69A75864B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AD140-E6C1-5EC0-029D-F3A59B58B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higher age and ASA status were associated with critical incidents.</a:t>
            </a:r>
          </a:p>
          <a:p>
            <a:r>
              <a:rPr lang="en-US" dirty="0"/>
              <a:t>Procedural sedation increased the risk of critical incident, compared to general anesthesia.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144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18BD-B9C0-BA01-A7A2-73CF8959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LINE OF CONTROL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8CAE5B-11F2-E880-7273-6766D97D7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70" y="1825625"/>
            <a:ext cx="4613096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250630-6ED5-F650-4C67-E4D1BF41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160" y="1784553"/>
            <a:ext cx="5766144" cy="44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ADF88-064D-3735-9B2A-E0B2C167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B2E30-4B4A-56AD-C88A-22EB955E6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most frequent failings contributing to the incident occurrence were: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insufficient preoperative assessment (44%)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incorrect interpretation of the patient’s state (33%)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faulty manipulation technique (14%)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miscommunication with surgical team (13%)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delay in emergency care (10%).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4063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CD9A4-B296-3B24-C107-D00C0AA0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C47E6-F2F8-50E0-B2E0-7115769B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932" t="24392" r="22950" b="6426"/>
          <a:stretch/>
        </p:blipFill>
        <p:spPr>
          <a:xfrm>
            <a:off x="592292" y="534257"/>
            <a:ext cx="10842845" cy="595861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D8B11A8-BFCB-784D-02D4-42864E36EEF2}"/>
                  </a:ext>
                </a:extLst>
              </p14:cNvPr>
              <p14:cNvContentPartPr/>
              <p14:nvPr/>
            </p14:nvContentPartPr>
            <p14:xfrm>
              <a:off x="5629809" y="5280144"/>
              <a:ext cx="3159360" cy="124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D8B11A8-BFCB-784D-02D4-42864E36EE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1169" y="5271144"/>
                <a:ext cx="317700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1A06F00-46A0-200F-5879-68B2186B6D19}"/>
                  </a:ext>
                </a:extLst>
              </p14:cNvPr>
              <p14:cNvContentPartPr/>
              <p14:nvPr/>
            </p14:nvContentPartPr>
            <p14:xfrm>
              <a:off x="12708849" y="100658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1A06F00-46A0-200F-5879-68B2186B6D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00209" y="9979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A03870-526D-1CB0-DC7F-5C642E48C07A}"/>
                  </a:ext>
                </a:extLst>
              </p14:cNvPr>
              <p14:cNvContentPartPr/>
              <p14:nvPr/>
            </p14:nvContentPartPr>
            <p14:xfrm>
              <a:off x="-1243311" y="4458984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A03870-526D-1CB0-DC7F-5C642E48C0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252311" y="444998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7503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3406B-CFBA-4782-DC4F-058BB642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2B1F-3F2C-5263-D38D-3F5B31370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Checklists and mental rehearsal </a:t>
            </a:r>
            <a:r>
              <a:rPr lang="en-US" dirty="0"/>
              <a:t>improve technical skills and completion of vital tasks, but do not fully account for the non-technical requirements of critical events.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7796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A4FD-55BC-4636-5C95-BCD2D11C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NON TECHNICAL SKILLS FOR </a:t>
            </a:r>
            <a:r>
              <a:rPr lang="en-IN" dirty="0">
                <a:highlight>
                  <a:srgbClr val="FFFF00"/>
                </a:highlight>
              </a:rPr>
              <a:t>SURGEONS</a:t>
            </a:r>
            <a:r>
              <a:rPr lang="en-IN" dirty="0"/>
              <a:t>(NOTSS)</a:t>
            </a:r>
            <a:br>
              <a:rPr lang="en-IN" dirty="0"/>
            </a:br>
            <a:br>
              <a:rPr lang="en-IN" dirty="0"/>
            </a:br>
            <a:r>
              <a:rPr lang="en-IN" dirty="0">
                <a:highlight>
                  <a:srgbClr val="FFFF00"/>
                </a:highlight>
              </a:rPr>
              <a:t>ANAESTHESIA</a:t>
            </a:r>
            <a:r>
              <a:rPr lang="en-IN" dirty="0"/>
              <a:t> NON TECHNICAL SKILLS (ANTS)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143AF-8EF9-1B57-01E8-41032340F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8653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92BB0-E89E-9DEC-654C-B3A691C4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A4A3C5-F1DA-B30E-C9AD-90A7256AB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6031"/>
            <a:ext cx="10278438" cy="62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9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6F4F7-57BE-1BC1-D94B-9F997A66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224F17-B779-3E93-422F-4CFA430D1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968" y="204853"/>
            <a:ext cx="9931284" cy="632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52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3B75D-F7CF-414D-0799-A3FEAA64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F8426A-93F2-EBD6-63E1-ABBA28387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447" y="1727031"/>
            <a:ext cx="5383659" cy="44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24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4F9D-79F4-0F64-87F6-388F9B84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SITUATIONAL AWARENESS (SA)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7DD4A-5883-F85D-5BC4-30EA5A08B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r>
              <a:rPr lang="en-US" dirty="0"/>
              <a:t>Early recognition of an unfolding critical event and a safe response are vital to prevent or worsen patient harm.</a:t>
            </a:r>
          </a:p>
          <a:p>
            <a:r>
              <a:rPr lang="en-US" dirty="0"/>
              <a:t>Maintaining operating theatre SITUATIONAL AWARENESS is key to early critical-event recognition and aids subsequent decision-making.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3416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7BA00-03C6-21BC-D610-3FC209B6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BE07-CA4E-3BED-80C1-005A74193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high-pressure situation may lead to poor decision-making as the workload exceeds one’s personal cognitive capacity, or inappropriate decisions are made due to acute stress reactions (</a:t>
            </a:r>
            <a:r>
              <a:rPr lang="en-US" dirty="0">
                <a:highlight>
                  <a:srgbClr val="FFFF00"/>
                </a:highlight>
              </a:rPr>
              <a:t>fight–flight or freeze hide</a:t>
            </a:r>
            <a:r>
              <a:rPr lang="en-US" dirty="0"/>
              <a:t>) and limbic hijacking events (</a:t>
            </a:r>
            <a:r>
              <a:rPr lang="en-US" dirty="0">
                <a:highlight>
                  <a:srgbClr val="FFFF00"/>
                </a:highlight>
              </a:rPr>
              <a:t>surprise and startle</a:t>
            </a:r>
            <a:r>
              <a:rPr lang="en-US" dirty="0"/>
              <a:t>).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8063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FA3C-1150-8032-8A2E-690639BCF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3027-65FA-76FB-30F6-5D53998CB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‘Plane, Path, People’ (PPP) tool is a simple Threat and Error management cognitive aid used in aviation to improve SA, manage developing critical events and aid decision-making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401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28581-CFA4-4292-FFC6-2DF107F6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COMMON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3D5A5-5971-A949-82B8-3A6C8879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r>
              <a:rPr lang="en-IN" dirty="0"/>
              <a:t>PATIENT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12EA3-9490-2B57-D7F3-44C22734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292" y="1825624"/>
            <a:ext cx="6760395" cy="45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66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BA1F-0FF5-4172-F51F-B12DC32A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22293-F7C2-B645-6177-8F15690A9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dirty="0"/>
              <a:t>Situational awareness</a:t>
            </a:r>
          </a:p>
          <a:p>
            <a:pPr marL="0" indent="0">
              <a:buNone/>
            </a:pPr>
            <a:r>
              <a:rPr lang="en-US" dirty="0"/>
              <a:t>Situational awareness is knowing what is happening outside the immediate task being undertaken.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Loss of SA in the operating theatre occurs during crisis situations in both trainees and more senior surgeons.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IN" sz="1400" i="1" dirty="0" err="1">
                <a:latin typeface="+mj-lt"/>
              </a:rPr>
              <a:t>GraaflandM,Schraagen</a:t>
            </a:r>
            <a:r>
              <a:rPr lang="en-IN" sz="1400" i="1" dirty="0">
                <a:latin typeface="+mj-lt"/>
              </a:rPr>
              <a:t> </a:t>
            </a:r>
            <a:r>
              <a:rPr lang="en-IN" sz="1400" i="1" dirty="0" err="1">
                <a:latin typeface="+mj-lt"/>
              </a:rPr>
              <a:t>JM,Boermeester</a:t>
            </a:r>
            <a:r>
              <a:rPr lang="en-IN" sz="1400" i="1" dirty="0">
                <a:latin typeface="+mj-lt"/>
              </a:rPr>
              <a:t> </a:t>
            </a:r>
            <a:r>
              <a:rPr lang="en-IN" sz="1400" i="1" dirty="0" err="1">
                <a:latin typeface="+mj-lt"/>
              </a:rPr>
              <a:t>MAet</a:t>
            </a:r>
            <a:r>
              <a:rPr lang="en-IN" sz="1400" i="1" dirty="0">
                <a:latin typeface="+mj-lt"/>
              </a:rPr>
              <a:t> al. Training situational awareness to reduce surgical errors in the operating room. Br J </a:t>
            </a:r>
            <a:r>
              <a:rPr lang="en-IN" sz="1400" i="1" dirty="0" err="1">
                <a:latin typeface="+mj-lt"/>
              </a:rPr>
              <a:t>Surg</a:t>
            </a:r>
            <a:r>
              <a:rPr lang="en-IN" sz="1400" i="1" dirty="0">
                <a:latin typeface="+mj-lt"/>
              </a:rPr>
              <a:t> 2015; 102:16–23</a:t>
            </a:r>
            <a:r>
              <a:rPr lang="en-I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130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D25-E7B2-F3AA-7D4B-758093DF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8C8AC-A9E7-4460-A0BC-0861B471E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During a crisis event SA degrades, and ‘tunnel vision’ can occur.</a:t>
            </a:r>
          </a:p>
          <a:p>
            <a:pPr marL="0" indent="0">
              <a:buNone/>
            </a:pPr>
            <a:r>
              <a:rPr lang="en-US" dirty="0"/>
              <a:t>Auditory processing is frequently the first input to be ignored, causing poor communication.</a:t>
            </a:r>
          </a:p>
          <a:p>
            <a:pPr marL="0" indent="0">
              <a:buNone/>
            </a:pPr>
            <a:r>
              <a:rPr lang="en-US" dirty="0"/>
              <a:t>This increases the risk of error exacerbation as the surgeon may not receive useful information from the team, or may not </a:t>
            </a:r>
            <a:r>
              <a:rPr lang="en-US" dirty="0" err="1"/>
              <a:t>recognise</a:t>
            </a:r>
            <a:r>
              <a:rPr lang="en-US" dirty="0"/>
              <a:t>, for example, that the patient is becoming </a:t>
            </a:r>
            <a:r>
              <a:rPr lang="en-US" dirty="0" err="1"/>
              <a:t>anaesthetically</a:t>
            </a:r>
            <a:r>
              <a:rPr lang="en-US" dirty="0"/>
              <a:t> unwell while the focus is on the surgical site.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3643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104D-8A52-EECA-6C1B-5FCFC9C4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CF2B8-E72A-E2D6-9585-6FBCB8A21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actions: finding a place of safety.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82118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2E7E3-2D98-8672-FD0B-75471BE3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623C5-E7B3-7120-CBB0-8E09BFFDD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surgery, initial actions may include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US" dirty="0"/>
              <a:t>packing a bleeding surgical site with swabs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US" dirty="0"/>
              <a:t>removing an incorrectly inserted implant before cement or glue sets, 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US" dirty="0"/>
              <a:t>tagging a retained broken instrument 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US" dirty="0"/>
              <a:t>damaged nerve with </a:t>
            </a:r>
            <a:r>
              <a:rPr lang="en-US" dirty="0" err="1"/>
              <a:t>coloured</a:t>
            </a:r>
            <a:r>
              <a:rPr lang="en-US" dirty="0"/>
              <a:t> suture to prevent misplacement.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8199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B87B-0287-3CAA-16EE-97A71CB2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BCA09-121C-3E20-F19F-E58629DEA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6600" dirty="0"/>
              <a:t>Patient, Procedure, People</a:t>
            </a:r>
          </a:p>
        </p:txBody>
      </p:sp>
    </p:spTree>
    <p:extLst>
      <p:ext uri="{BB962C8B-B14F-4D97-AF65-F5344CB8AC3E}">
        <p14:creationId xmlns:p14="http://schemas.microsoft.com/office/powerpoint/2010/main" val="3979868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3A6F-CA98-A264-B8E1-F38AFEBE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A47E7-90EF-BEA8-6CA6-870D3A0D2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simple, but systematic mini-brief is a countermeasure to an acute stress reaction and vicious cycles of increasing workload.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0176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5070A-116B-3843-7CC7-216A7AE8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04" y="-2550"/>
            <a:ext cx="5239215" cy="66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28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D0A4-3F27-FA0E-A8F9-DD72D5D4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FD2B-18E5-45C9-AA5F-8C076C21E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Involving the whole team improves  allows effective communication, the </a:t>
            </a:r>
            <a:r>
              <a:rPr lang="en-US" dirty="0">
                <a:highlight>
                  <a:srgbClr val="FFFF00"/>
                </a:highlight>
              </a:rPr>
              <a:t>flattening of team hierarchy </a:t>
            </a:r>
            <a:r>
              <a:rPr lang="en-US" dirty="0"/>
              <a:t>gradients and improved decision-making.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1953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5214-12F3-4250-7942-55620C8E8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D47310-D6E4-8270-C403-C0D629A1C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322" t="32147" r="27396" b="16091"/>
          <a:stretch/>
        </p:blipFill>
        <p:spPr>
          <a:xfrm>
            <a:off x="435604" y="154004"/>
            <a:ext cx="10158068" cy="5996539"/>
          </a:xfrm>
        </p:spPr>
      </p:pic>
    </p:spTree>
    <p:extLst>
      <p:ext uri="{BB962C8B-B14F-4D97-AF65-F5344CB8AC3E}">
        <p14:creationId xmlns:p14="http://schemas.microsoft.com/office/powerpoint/2010/main" val="3779609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8617-C37C-D00D-54C1-C7B4B21E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62" y="140093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/>
              <a:t>Learning from high-reliability organizations (HROs)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B65CE-FCDD-6AD4-0362-330CE069A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4602822"/>
            <a:ext cx="9714521" cy="118837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sz="4000" dirty="0"/>
          </a:p>
          <a:p>
            <a:pPr marL="0" indent="0">
              <a:buNone/>
            </a:pPr>
            <a:endParaRPr lang="en-IN" sz="4000" dirty="0"/>
          </a:p>
          <a:p>
            <a:pPr marL="0" indent="0">
              <a:buNone/>
            </a:pPr>
            <a:r>
              <a:rPr lang="en-IN" sz="24000" dirty="0"/>
              <a:t>Aviation, Military, Nuclear 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B85CD-B0AB-F104-7BBB-1ED056B2B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442" y="1935501"/>
            <a:ext cx="4654193" cy="26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2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FAF1-2EF6-C88D-3099-73F482A6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5108F-A2A6-801A-126C-0D106AE3C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Scope of the problem</a:t>
            </a:r>
          </a:p>
          <a:p>
            <a:r>
              <a:rPr lang="en-IN" dirty="0"/>
              <a:t>Causes</a:t>
            </a:r>
          </a:p>
          <a:p>
            <a:r>
              <a:rPr lang="en-IN" dirty="0"/>
              <a:t>Why </a:t>
            </a:r>
          </a:p>
          <a:p>
            <a:r>
              <a:rPr lang="en-IN" dirty="0"/>
              <a:t>How to prevent it</a:t>
            </a:r>
          </a:p>
        </p:txBody>
      </p:sp>
    </p:spTree>
    <p:extLst>
      <p:ext uri="{BB962C8B-B14F-4D97-AF65-F5344CB8AC3E}">
        <p14:creationId xmlns:p14="http://schemas.microsoft.com/office/powerpoint/2010/main" val="1544188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9218-BC01-0747-B8F2-35AE5B42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9274F8-AD45-3CDC-D3B0-D0353FCA7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401" t="26045" r="17239" b="11384"/>
          <a:stretch/>
        </p:blipFill>
        <p:spPr>
          <a:xfrm>
            <a:off x="1" y="48816"/>
            <a:ext cx="12192000" cy="6711580"/>
          </a:xfrm>
        </p:spPr>
      </p:pic>
    </p:spTree>
    <p:extLst>
      <p:ext uri="{BB962C8B-B14F-4D97-AF65-F5344CB8AC3E}">
        <p14:creationId xmlns:p14="http://schemas.microsoft.com/office/powerpoint/2010/main" val="1935532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B8C0-0A8E-57EA-E3EE-6AD03E04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 Human Factors Analysis and Classification System for Healthcare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67A8-029B-F550-D71B-3FB05998F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058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E790-CE3E-15EE-9B81-96B48DAC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8C961-0D10-4FEC-2188-2C5A07502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r>
              <a:rPr lang="en-IN" dirty="0"/>
              <a:t>ROOT CAUSE ANALYSIS</a:t>
            </a:r>
          </a:p>
        </p:txBody>
      </p:sp>
    </p:spTree>
    <p:extLst>
      <p:ext uri="{BB962C8B-B14F-4D97-AF65-F5344CB8AC3E}">
        <p14:creationId xmlns:p14="http://schemas.microsoft.com/office/powerpoint/2010/main" val="215082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CB0B0-D231-E355-7597-2444959A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D2F358-4737-7DBF-B693-8CB673211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978387"/>
              </p:ext>
            </p:extLst>
          </p:nvPr>
        </p:nvGraphicFramePr>
        <p:xfrm>
          <a:off x="472611" y="493160"/>
          <a:ext cx="11424863" cy="5706785"/>
        </p:xfrm>
        <a:graphic>
          <a:graphicData uri="http://schemas.openxmlformats.org/drawingml/2006/table">
            <a:tbl>
              <a:tblPr/>
              <a:tblGrid>
                <a:gridCol w="11424863">
                  <a:extLst>
                    <a:ext uri="{9D8B030D-6E8A-4147-A177-3AD203B41FA5}">
                      <a16:colId xmlns:a16="http://schemas.microsoft.com/office/drawing/2014/main" val="559572462"/>
                    </a:ext>
                  </a:extLst>
                </a:gridCol>
              </a:tblGrid>
              <a:tr h="44766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>
                          <a:effectLst/>
                        </a:rPr>
                        <a:t>Organizational Influences</a:t>
                      </a:r>
                      <a:endParaRPr lang="en-IN" sz="1800">
                        <a:effectLst/>
                      </a:endParaRPr>
                    </a:p>
                  </a:txBody>
                  <a:tcPr marL="35313" marR="35313" marT="35313" marB="353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24947"/>
                  </a:ext>
                </a:extLst>
              </a:tr>
              <a:tr h="187170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effectLst/>
                        </a:rPr>
                        <a:t>Organizational Culture:</a:t>
                      </a:r>
                      <a:r>
                        <a:rPr lang="en-US" sz="1800" dirty="0">
                          <a:effectLst/>
                        </a:rPr>
                        <a:t> Shared values, beliefs, and priorities regarding safety that govern organizational decision-making, as well as the willingness of an organization to openly communicate and learn from adverse events.</a:t>
                      </a:r>
                    </a:p>
                  </a:txBody>
                  <a:tcPr marL="35313" marR="35313" marT="35313" marB="353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355522"/>
                  </a:ext>
                </a:extLst>
              </a:tr>
              <a:tr h="151569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>
                          <a:effectLst/>
                        </a:rPr>
                        <a:t>Operational Process:</a:t>
                      </a:r>
                      <a:r>
                        <a:rPr lang="en-US" sz="1800">
                          <a:effectLst/>
                        </a:rPr>
                        <a:t> How an organization plans to accomplish its mission, as reflected by its strategic planning, policies/procedures, and corporate oversight.</a:t>
                      </a:r>
                    </a:p>
                  </a:txBody>
                  <a:tcPr marL="35313" marR="35313" marT="35313" marB="353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780506"/>
                  </a:ext>
                </a:extLst>
              </a:tr>
              <a:tr h="187170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effectLst/>
                        </a:rPr>
                        <a:t>Resource Management:</a:t>
                      </a:r>
                      <a:r>
                        <a:rPr lang="en-US" sz="1800" dirty="0">
                          <a:effectLst/>
                        </a:rPr>
                        <a:t> Support provided by senior leadership to accomplish the objectives of the organization, including the allocation of human, equipment/facility, and monetary resources</a:t>
                      </a:r>
                    </a:p>
                  </a:txBody>
                  <a:tcPr marL="35313" marR="35313" marT="35313" marB="353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462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843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45CB4-6184-2A12-F4B8-641B2C57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DA564D-2507-6773-C5D4-3F3103924A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393235"/>
              </p:ext>
            </p:extLst>
          </p:nvPr>
        </p:nvGraphicFramePr>
        <p:xfrm>
          <a:off x="410966" y="462338"/>
          <a:ext cx="10942834" cy="6030539"/>
        </p:xfrm>
        <a:graphic>
          <a:graphicData uri="http://schemas.openxmlformats.org/drawingml/2006/table">
            <a:tbl>
              <a:tblPr/>
              <a:tblGrid>
                <a:gridCol w="10942834">
                  <a:extLst>
                    <a:ext uri="{9D8B030D-6E8A-4147-A177-3AD203B41FA5}">
                      <a16:colId xmlns:a16="http://schemas.microsoft.com/office/drawing/2014/main" val="3841321470"/>
                    </a:ext>
                  </a:extLst>
                </a:gridCol>
              </a:tblGrid>
              <a:tr h="397876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>
                          <a:effectLst/>
                        </a:rPr>
                        <a:t>Supervisory Factors</a:t>
                      </a:r>
                      <a:endParaRPr lang="en-IN" sz="1500">
                        <a:effectLst/>
                      </a:endParaRPr>
                    </a:p>
                  </a:txBody>
                  <a:tcPr marL="29348" marR="29348" marT="29348" marB="29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64609"/>
                  </a:ext>
                </a:extLst>
              </a:tr>
              <a:tr h="1330114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>
                          <a:effectLst/>
                        </a:rPr>
                        <a:t>Inadequate Supervision:</a:t>
                      </a:r>
                      <a:r>
                        <a:rPr lang="en-US" sz="1500">
                          <a:effectLst/>
                        </a:rPr>
                        <a:t> Oversight and management of personnel and resources, including training, professional guidance, and engagement.</a:t>
                      </a:r>
                    </a:p>
                  </a:txBody>
                  <a:tcPr marL="29348" marR="29348" marT="29348" marB="29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909698"/>
                  </a:ext>
                </a:extLst>
              </a:tr>
              <a:tr h="1330114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>
                          <a:effectLst/>
                        </a:rPr>
                        <a:t>Planned Inappropriate Operations:</a:t>
                      </a:r>
                      <a:r>
                        <a:rPr lang="en-US" sz="1500">
                          <a:effectLst/>
                        </a:rPr>
                        <a:t> Management and assignment of work, including aspects of risk management, staff assignment, work tempo, scheduling, etc.</a:t>
                      </a:r>
                    </a:p>
                  </a:txBody>
                  <a:tcPr marL="29348" marR="29348" marT="29348" marB="29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364014"/>
                  </a:ext>
                </a:extLst>
              </a:tr>
              <a:tr h="1642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>
                          <a:effectLst/>
                        </a:rPr>
                        <a:t>Failed to Correct Known Problem:</a:t>
                      </a:r>
                      <a:r>
                        <a:rPr lang="en-US" sz="1500">
                          <a:effectLst/>
                        </a:rPr>
                        <a:t> Instances in which deficiencies among individuals or teams, problems with equipment, or hazards in the environment, are known to the supervisor yet are allowed to continue unabated.</a:t>
                      </a:r>
                    </a:p>
                  </a:txBody>
                  <a:tcPr marL="29348" marR="29348" marT="29348" marB="29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250107"/>
                  </a:ext>
                </a:extLst>
              </a:tr>
              <a:tr h="1330114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dirty="0">
                          <a:effectLst/>
                        </a:rPr>
                        <a:t>Supervisory Violations:</a:t>
                      </a:r>
                      <a:r>
                        <a:rPr lang="en-US" sz="1500" dirty="0">
                          <a:effectLst/>
                        </a:rPr>
                        <a:t> The willful disregard for existing rules, regulations, instructions, or standard operating procedures by managers or supervisors during the course of their duties.</a:t>
                      </a:r>
                    </a:p>
                  </a:txBody>
                  <a:tcPr marL="29348" marR="29348" marT="29348" marB="293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771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461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A196-516B-AE89-A602-8E060C54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1DAB82-0261-0BDA-52F2-08707F7FB9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084508"/>
              </p:ext>
            </p:extLst>
          </p:nvPr>
        </p:nvGraphicFramePr>
        <p:xfrm>
          <a:off x="976045" y="575353"/>
          <a:ext cx="9832367" cy="5917523"/>
        </p:xfrm>
        <a:graphic>
          <a:graphicData uri="http://schemas.openxmlformats.org/drawingml/2006/table">
            <a:tbl>
              <a:tblPr/>
              <a:tblGrid>
                <a:gridCol w="9832367">
                  <a:extLst>
                    <a:ext uri="{9D8B030D-6E8A-4147-A177-3AD203B41FA5}">
                      <a16:colId xmlns:a16="http://schemas.microsoft.com/office/drawing/2014/main" val="4243393148"/>
                    </a:ext>
                  </a:extLst>
                </a:gridCol>
              </a:tblGrid>
              <a:tr h="46598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>
                          <a:effectLst/>
                        </a:rPr>
                        <a:t>Preconditions for Unsafe Acts</a:t>
                      </a:r>
                      <a:endParaRPr lang="en-IN" sz="1800">
                        <a:effectLst/>
                      </a:endParaRPr>
                    </a:p>
                  </a:txBody>
                  <a:tcPr marL="34749" marR="34749" marT="34749" marB="3474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577610"/>
                  </a:ext>
                </a:extLst>
              </a:tr>
              <a:tr h="465985">
                <a:tc>
                  <a:txBody>
                    <a:bodyPr/>
                    <a:lstStyle/>
                    <a:p>
                      <a:pPr algn="l" fontAlgn="t"/>
                      <a:r>
                        <a:rPr lang="en-IN" sz="1800" b="1">
                          <a:effectLst/>
                        </a:rPr>
                        <a:t>Environmental Factors</a:t>
                      </a:r>
                      <a:endParaRPr lang="en-IN" sz="1800">
                        <a:effectLst/>
                      </a:endParaRPr>
                    </a:p>
                  </a:txBody>
                  <a:tcPr marL="34749" marR="34749" marT="34749" marB="3474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0804"/>
                  </a:ext>
                </a:extLst>
              </a:tr>
              <a:tr h="190302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effectLst/>
                        </a:rPr>
                        <a:t> </a:t>
                      </a:r>
                      <a:r>
                        <a:rPr lang="en-US" sz="1800" b="1" dirty="0">
                          <a:effectLst/>
                        </a:rPr>
                        <a:t>Tools and Technology:</a:t>
                      </a:r>
                      <a:r>
                        <a:rPr lang="en-US" sz="1800" dirty="0">
                          <a:effectLst/>
                        </a:rPr>
                        <a:t> This category encompasses a variety of issues, including the design of equipment and controls, display/interface characteristics, checklist layouts, task factors, and automation.</a:t>
                      </a:r>
                    </a:p>
                  </a:txBody>
                  <a:tcPr marL="34749" marR="34749" marT="34749" marB="3474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3320"/>
                  </a:ext>
                </a:extLst>
              </a:tr>
              <a:tr h="1541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effectLst/>
                        </a:rPr>
                        <a:t> </a:t>
                      </a:r>
                      <a:r>
                        <a:rPr lang="en-US" sz="1800" b="1">
                          <a:effectLst/>
                        </a:rPr>
                        <a:t>Physical Environment:</a:t>
                      </a:r>
                      <a:r>
                        <a:rPr lang="en-US" sz="1800">
                          <a:effectLst/>
                        </a:rPr>
                        <a:t> This category includes the setting in which individuals perform their work and consists of such things as lighting, layout, noise, clutter, and workplace design.</a:t>
                      </a:r>
                    </a:p>
                  </a:txBody>
                  <a:tcPr marL="34749" marR="34749" marT="34749" marB="3474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45537"/>
                  </a:ext>
                </a:extLst>
              </a:tr>
              <a:tr h="1541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effectLst/>
                        </a:rPr>
                        <a:t> </a:t>
                      </a:r>
                      <a:r>
                        <a:rPr lang="en-US" sz="1800" b="1" dirty="0">
                          <a:effectLst/>
                        </a:rPr>
                        <a:t>Task:</a:t>
                      </a:r>
                      <a:r>
                        <a:rPr lang="en-US" sz="1800" dirty="0">
                          <a:effectLst/>
                        </a:rPr>
                        <a:t> Refers to the nature of the activities performed by individuals and teams, such as the complexity, criticality, and consistency of assigned work</a:t>
                      </a:r>
                    </a:p>
                  </a:txBody>
                  <a:tcPr marL="34749" marR="34749" marT="34749" marB="3474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203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179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E1A6-3CAC-811E-7DA1-13BBEE5C5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7EBD05-872C-0D7A-6474-B83A4D5AD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9038342"/>
              </p:ext>
            </p:extLst>
          </p:nvPr>
        </p:nvGraphicFramePr>
        <p:xfrm>
          <a:off x="616449" y="236306"/>
          <a:ext cx="9791272" cy="6472717"/>
        </p:xfrm>
        <a:graphic>
          <a:graphicData uri="http://schemas.openxmlformats.org/drawingml/2006/table">
            <a:tbl>
              <a:tblPr/>
              <a:tblGrid>
                <a:gridCol w="9791272">
                  <a:extLst>
                    <a:ext uri="{9D8B030D-6E8A-4147-A177-3AD203B41FA5}">
                      <a16:colId xmlns:a16="http://schemas.microsoft.com/office/drawing/2014/main" val="2977046932"/>
                    </a:ext>
                  </a:extLst>
                </a:gridCol>
              </a:tblGrid>
              <a:tr h="483865">
                <a:tc>
                  <a:txBody>
                    <a:bodyPr/>
                    <a:lstStyle/>
                    <a:p>
                      <a:pPr algn="l" fontAlgn="t"/>
                      <a:r>
                        <a:rPr lang="en-IN" sz="1700" b="1">
                          <a:effectLst/>
                        </a:rPr>
                        <a:t>Individual Factors</a:t>
                      </a:r>
                      <a:endParaRPr lang="en-IN" sz="1700">
                        <a:effectLst/>
                      </a:endParaRPr>
                    </a:p>
                  </a:txBody>
                  <a:tcPr marL="33241" marR="33241" marT="33241" marB="332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55279"/>
                  </a:ext>
                </a:extLst>
              </a:tr>
              <a:tr h="1996284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effectLst/>
                        </a:rPr>
                        <a:t> </a:t>
                      </a:r>
                      <a:r>
                        <a:rPr lang="en-US" sz="1700" b="1">
                          <a:effectLst/>
                        </a:rPr>
                        <a:t>Mental State:</a:t>
                      </a:r>
                      <a:r>
                        <a:rPr lang="en-US" sz="1700">
                          <a:effectLst/>
                        </a:rPr>
                        <a:t> Cognitive/emotional conditions that negatively affect performance such as mental workload, confusion, distraction, memory lapses, pernicious attitudes, misplaced motivation, stress and frustration.</a:t>
                      </a:r>
                    </a:p>
                  </a:txBody>
                  <a:tcPr marL="33241" marR="33241" marT="33241" marB="332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22214"/>
                  </a:ext>
                </a:extLst>
              </a:tr>
              <a:tr h="1996284">
                <a:tc>
                  <a:txBody>
                    <a:bodyPr/>
                    <a:lstStyle/>
                    <a:p>
                      <a:pPr algn="l" fontAlgn="t"/>
                      <a:r>
                        <a:rPr lang="en-IN" sz="1700">
                          <a:effectLst/>
                        </a:rPr>
                        <a:t> </a:t>
                      </a:r>
                      <a:r>
                        <a:rPr lang="en-IN" sz="1700" b="1">
                          <a:effectLst/>
                        </a:rPr>
                        <a:t>Physiological State:</a:t>
                      </a:r>
                      <a:r>
                        <a:rPr lang="en-IN" sz="1700">
                          <a:effectLst/>
                        </a:rPr>
                        <a:t> Medical and/or physiological conditions that preclude safe performance, such as circadian dysrhythmia, physical fatigue, illness, intoxication, dehydration, etc.</a:t>
                      </a:r>
                    </a:p>
                  </a:txBody>
                  <a:tcPr marL="33241" marR="33241" marT="33241" marB="332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34070"/>
                  </a:ext>
                </a:extLst>
              </a:tr>
              <a:tr h="1996284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 dirty="0">
                          <a:effectLst/>
                        </a:rPr>
                        <a:t> </a:t>
                      </a:r>
                      <a:r>
                        <a:rPr lang="en-US" sz="1700" b="1" dirty="0">
                          <a:effectLst/>
                        </a:rPr>
                        <a:t>Fitness for Duty:</a:t>
                      </a:r>
                      <a:r>
                        <a:rPr lang="en-US" sz="1700" dirty="0">
                          <a:effectLst/>
                        </a:rPr>
                        <a:t> Off-duty activities that negatively impact performance on the job such as the failure to adhere to sleep/rest requirements, alcohol restrictions, and other off-duty mandates.</a:t>
                      </a:r>
                    </a:p>
                  </a:txBody>
                  <a:tcPr marL="33241" marR="33241" marT="33241" marB="332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30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525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CA86-205C-5D23-1219-B7A459B3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04D851-916B-41C6-BCBB-EB1F08148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208365"/>
              </p:ext>
            </p:extLst>
          </p:nvPr>
        </p:nvGraphicFramePr>
        <p:xfrm>
          <a:off x="400692" y="365125"/>
          <a:ext cx="10777591" cy="5963754"/>
        </p:xfrm>
        <a:graphic>
          <a:graphicData uri="http://schemas.openxmlformats.org/drawingml/2006/table">
            <a:tbl>
              <a:tblPr/>
              <a:tblGrid>
                <a:gridCol w="10777591">
                  <a:extLst>
                    <a:ext uri="{9D8B030D-6E8A-4147-A177-3AD203B41FA5}">
                      <a16:colId xmlns:a16="http://schemas.microsoft.com/office/drawing/2014/main" val="2649204253"/>
                    </a:ext>
                  </a:extLst>
                </a:gridCol>
              </a:tblGrid>
              <a:tr h="680754">
                <a:tc>
                  <a:txBody>
                    <a:bodyPr/>
                    <a:lstStyle/>
                    <a:p>
                      <a:pPr algn="l" fontAlgn="t"/>
                      <a:r>
                        <a:rPr lang="en-IN" b="1">
                          <a:effectLst/>
                        </a:rPr>
                        <a:t>Team Factors</a:t>
                      </a:r>
                      <a:endParaRPr lang="en-IN">
                        <a:effectLst/>
                      </a:endParaRPr>
                    </a:p>
                  </a:txBody>
                  <a:tcPr marL="35712" marR="35712" marT="35712" marB="35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471363"/>
                  </a:ext>
                </a:extLst>
              </a:tr>
              <a:tr h="17610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 </a:t>
                      </a:r>
                      <a:r>
                        <a:rPr lang="en-US" b="1">
                          <a:effectLst/>
                        </a:rPr>
                        <a:t>Communication:</a:t>
                      </a:r>
                      <a:r>
                        <a:rPr lang="en-US">
                          <a:effectLst/>
                        </a:rPr>
                        <a:t> The sharing of information among team members including providing/requesting information and the the use of two-way (positive confirmation) communication.</a:t>
                      </a:r>
                    </a:p>
                  </a:txBody>
                  <a:tcPr marL="35712" marR="35712" marT="35712" marB="35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325748"/>
                  </a:ext>
                </a:extLst>
              </a:tr>
              <a:tr h="17610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 </a:t>
                      </a:r>
                      <a:r>
                        <a:rPr lang="en-US" b="1">
                          <a:effectLst/>
                        </a:rPr>
                        <a:t>Coordination:</a:t>
                      </a:r>
                      <a:r>
                        <a:rPr lang="en-US">
                          <a:effectLst/>
                        </a:rPr>
                        <a:t> This category refers to the interrelationship among team members including such things as planning, monitoring and providing back-up where necessary.</a:t>
                      </a:r>
                    </a:p>
                  </a:txBody>
                  <a:tcPr marL="35712" marR="35712" marT="35712" marB="35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87286"/>
                  </a:ext>
                </a:extLst>
              </a:tr>
              <a:tr h="176100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 </a:t>
                      </a:r>
                      <a:r>
                        <a:rPr lang="en-US" b="1" dirty="0">
                          <a:effectLst/>
                        </a:rPr>
                        <a:t>Leadership:</a:t>
                      </a:r>
                      <a:r>
                        <a:rPr lang="en-US" dirty="0">
                          <a:effectLst/>
                        </a:rPr>
                        <a:t> The team leader’s performance of his or her responsibilities such as the failure to adopt a leadership role or model/reinforce principles of teamwork.</a:t>
                      </a:r>
                    </a:p>
                  </a:txBody>
                  <a:tcPr marL="35712" marR="35712" marT="35712" marB="35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706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827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5181-CFFC-A881-61FF-859DBCF3D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81269A-5342-5BCC-5390-B03E731F3C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072915"/>
              </p:ext>
            </p:extLst>
          </p:nvPr>
        </p:nvGraphicFramePr>
        <p:xfrm>
          <a:off x="452063" y="780836"/>
          <a:ext cx="10664575" cy="5712039"/>
        </p:xfrm>
        <a:graphic>
          <a:graphicData uri="http://schemas.openxmlformats.org/drawingml/2006/table">
            <a:tbl>
              <a:tblPr/>
              <a:tblGrid>
                <a:gridCol w="10664575">
                  <a:extLst>
                    <a:ext uri="{9D8B030D-6E8A-4147-A177-3AD203B41FA5}">
                      <a16:colId xmlns:a16="http://schemas.microsoft.com/office/drawing/2014/main" val="1626370137"/>
                    </a:ext>
                  </a:extLst>
                </a:gridCol>
              </a:tblGrid>
              <a:tr h="400233"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>
                          <a:effectLst/>
                        </a:rPr>
                        <a:t>Unsafe Acts</a:t>
                      </a:r>
                      <a:endParaRPr lang="en-IN" sz="1600">
                        <a:effectLst/>
                      </a:endParaRPr>
                    </a:p>
                  </a:txBody>
                  <a:tcPr marL="30952" marR="30952" marT="30952" marB="309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901400"/>
                  </a:ext>
                </a:extLst>
              </a:tr>
              <a:tr h="400233">
                <a:tc>
                  <a:txBody>
                    <a:bodyPr/>
                    <a:lstStyle/>
                    <a:p>
                      <a:pPr algn="l" fontAlgn="t"/>
                      <a:r>
                        <a:rPr lang="en-IN" sz="1600" b="1">
                          <a:effectLst/>
                        </a:rPr>
                        <a:t>Errors</a:t>
                      </a:r>
                      <a:endParaRPr lang="en-IN" sz="1600">
                        <a:effectLst/>
                      </a:endParaRPr>
                    </a:p>
                  </a:txBody>
                  <a:tcPr marL="30952" marR="30952" marT="30952" marB="309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299867"/>
                  </a:ext>
                </a:extLst>
              </a:tr>
              <a:tr h="163719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 </a:t>
                      </a:r>
                      <a:r>
                        <a:rPr lang="en-US" sz="1600" b="1">
                          <a:effectLst/>
                        </a:rPr>
                        <a:t>Decision Errors:</a:t>
                      </a:r>
                      <a:r>
                        <a:rPr lang="en-US" sz="1600">
                          <a:effectLst/>
                        </a:rPr>
                        <a:t> Goal-directed behavior that proceed as intended, yet the plan proves inadequate or inappropriate for the situation. These errors typically result from a lack of information, knowledge or experience.</a:t>
                      </a:r>
                    </a:p>
                  </a:txBody>
                  <a:tcPr marL="30952" marR="30952" marT="30952" marB="309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520723"/>
                  </a:ext>
                </a:extLst>
              </a:tr>
              <a:tr h="163719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 </a:t>
                      </a:r>
                      <a:r>
                        <a:rPr lang="en-US" sz="1600" b="1">
                          <a:effectLst/>
                        </a:rPr>
                        <a:t>Skill-based Errors:</a:t>
                      </a:r>
                      <a:r>
                        <a:rPr lang="en-US" sz="1600">
                          <a:effectLst/>
                        </a:rPr>
                        <a:t> These “doing” errors occur frequently during highly practiced activities and appear as attention failures, memory failures, or errors associated with the technique with which one performs a task.</a:t>
                      </a:r>
                    </a:p>
                  </a:txBody>
                  <a:tcPr marL="30952" marR="30952" marT="30952" marB="309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971604"/>
                  </a:ext>
                </a:extLst>
              </a:tr>
              <a:tr h="163719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 </a:t>
                      </a:r>
                      <a:r>
                        <a:rPr lang="en-US" sz="1600" b="1" dirty="0">
                          <a:effectLst/>
                        </a:rPr>
                        <a:t>Perceptual Errors:</a:t>
                      </a:r>
                      <a:r>
                        <a:rPr lang="en-US" sz="1600" dirty="0">
                          <a:effectLst/>
                        </a:rPr>
                        <a:t> Errors that occur during tasks that rely heavily on sensory information which is obscured, ambiguous or degraded due to impoverished environmental conditions or diminished sensory system.</a:t>
                      </a:r>
                    </a:p>
                  </a:txBody>
                  <a:tcPr marL="30952" marR="30952" marT="30952" marB="309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402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152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AE04-1175-310F-2B9E-451E7ED8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89E6D7-0D09-3186-7D9B-52E9AFBB7B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977711"/>
              </p:ext>
            </p:extLst>
          </p:nvPr>
        </p:nvGraphicFramePr>
        <p:xfrm>
          <a:off x="580490" y="708917"/>
          <a:ext cx="10515600" cy="5630238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945034312"/>
                    </a:ext>
                  </a:extLst>
                </a:gridCol>
              </a:tblGrid>
              <a:tr h="1046462">
                <a:tc>
                  <a:txBody>
                    <a:bodyPr/>
                    <a:lstStyle/>
                    <a:p>
                      <a:pPr algn="l" fontAlgn="t"/>
                      <a:r>
                        <a:rPr lang="en-IN" b="1">
                          <a:effectLst/>
                        </a:rPr>
                        <a:t>Violations</a:t>
                      </a:r>
                      <a:endParaRPr lang="en-IN">
                        <a:effectLst/>
                      </a:endParaRPr>
                    </a:p>
                  </a:txBody>
                  <a:tcPr marL="35712" marR="35712" marT="35712" marB="35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560762"/>
                  </a:ext>
                </a:extLst>
              </a:tr>
              <a:tr h="270703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 </a:t>
                      </a:r>
                      <a:r>
                        <a:rPr lang="en-US" b="1">
                          <a:effectLst/>
                        </a:rPr>
                        <a:t>Routine Violations:</a:t>
                      </a:r>
                      <a:r>
                        <a:rPr lang="en-US">
                          <a:effectLst/>
                        </a:rPr>
                        <a:t> Often referred to as “bending the rules,” this type of violation tends to be habitual by nature, engaged in by others, and tolerated by supervisor and management.</a:t>
                      </a:r>
                    </a:p>
                  </a:txBody>
                  <a:tcPr marL="35712" marR="35712" marT="35712" marB="35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756447"/>
                  </a:ext>
                </a:extLst>
              </a:tr>
              <a:tr h="1876746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 </a:t>
                      </a:r>
                      <a:r>
                        <a:rPr lang="en-US" b="1" dirty="0">
                          <a:effectLst/>
                        </a:rPr>
                        <a:t>Exceptional Violations:</a:t>
                      </a:r>
                      <a:r>
                        <a:rPr lang="en-US" dirty="0">
                          <a:effectLst/>
                        </a:rPr>
                        <a:t> Isolated departures from authority, neither typical of the individual nor condoned by management</a:t>
                      </a:r>
                    </a:p>
                  </a:txBody>
                  <a:tcPr marL="35712" marR="35712" marT="35712" marB="357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291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70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FE347-A60F-1298-5287-C6AF9698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EC26D-C1A7-B894-DE35-9CED2171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270949"/>
            <a:ext cx="10018713" cy="35202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7400" dirty="0"/>
          </a:p>
          <a:p>
            <a:pPr marL="0" indent="0">
              <a:buNone/>
            </a:pPr>
            <a:r>
              <a:rPr lang="en-US" sz="9600" dirty="0"/>
              <a:t>Surgical procedures are a major contributor to patient harm</a:t>
            </a:r>
          </a:p>
          <a:p>
            <a:pPr marL="0" indent="0">
              <a:buNone/>
            </a:pPr>
            <a:r>
              <a:rPr lang="en-US" sz="9600" dirty="0"/>
              <a:t>.</a:t>
            </a:r>
          </a:p>
          <a:p>
            <a:pPr marL="0" indent="0">
              <a:buNone/>
            </a:pPr>
            <a:r>
              <a:rPr lang="en-US" sz="9600" dirty="0"/>
              <a:t> An estimated </a:t>
            </a:r>
            <a:r>
              <a:rPr lang="en-US" sz="9600" dirty="0">
                <a:highlight>
                  <a:srgbClr val="FFFF00"/>
                </a:highlight>
              </a:rPr>
              <a:t>8–10% </a:t>
            </a:r>
            <a:r>
              <a:rPr lang="en-US" sz="9600" dirty="0"/>
              <a:t>of surgical patients experience preventable harm, with the majority of errors attributable to various human factors (HF)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Human factors is a scientific discipline that applies theory, principles, design, data and methods to optimize human well-being and overall system performance in all work settings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5600" dirty="0"/>
          </a:p>
          <a:p>
            <a:pPr marL="0" indent="0">
              <a:buNone/>
            </a:pPr>
            <a:r>
              <a:rPr lang="en-IN" sz="5600" i="1" dirty="0" err="1">
                <a:latin typeface="+mj-lt"/>
              </a:rPr>
              <a:t>PanagiotiM,KhanK,KeersRNetal.Prevalence,severity,andnature</a:t>
            </a:r>
            <a:r>
              <a:rPr lang="en-IN" sz="5600" i="1" dirty="0">
                <a:latin typeface="+mj-lt"/>
              </a:rPr>
              <a:t> of preventable patient harm across medical care settings: systematic review and meta-analysis. BMJ2019;366: l4185</a:t>
            </a:r>
            <a:endParaRPr lang="en-US" sz="5600" i="1" dirty="0">
              <a:latin typeface="+mj-lt"/>
            </a:endParaRPr>
          </a:p>
          <a:p>
            <a:pPr marL="0" indent="0">
              <a:buNone/>
            </a:pPr>
            <a:endParaRPr lang="en-US" sz="12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7BEE13-769A-FF8A-F687-A5A48119A71D}"/>
                  </a:ext>
                </a:extLst>
              </p14:cNvPr>
              <p14:cNvContentPartPr/>
              <p14:nvPr/>
            </p14:nvContentPartPr>
            <p14:xfrm>
              <a:off x="1448409" y="356474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7BEE13-769A-FF8A-F687-A5A48119A7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9409" y="35561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D4B930-B7BB-7828-073A-DFD25DDCCC49}"/>
                  </a:ext>
                </a:extLst>
              </p14:cNvPr>
              <p14:cNvContentPartPr/>
              <p14:nvPr/>
            </p14:nvContentPartPr>
            <p14:xfrm>
              <a:off x="41169" y="51338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D4B930-B7BB-7828-073A-DFD25DDCCC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69" y="5043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C5E3EEC-FB46-05A7-7492-265351476EBC}"/>
                  </a:ext>
                </a:extLst>
              </p14:cNvPr>
              <p14:cNvContentPartPr/>
              <p14:nvPr/>
            </p14:nvContentPartPr>
            <p14:xfrm>
              <a:off x="1705089" y="2702184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C5E3EEC-FB46-05A7-7492-265351476E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6449" y="26931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488581-8B84-3CE4-6D56-2FE10B87E2A7}"/>
                  </a:ext>
                </a:extLst>
              </p14:cNvPr>
              <p14:cNvContentPartPr/>
              <p14:nvPr/>
            </p14:nvContentPartPr>
            <p14:xfrm>
              <a:off x="-719151" y="123266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C488581-8B84-3CE4-6D56-2FE10B87E2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27791" y="12236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BB160A-D428-2618-F492-078885679520}"/>
                  </a:ext>
                </a:extLst>
              </p14:cNvPr>
              <p14:cNvContentPartPr/>
              <p14:nvPr/>
            </p14:nvContentPartPr>
            <p14:xfrm>
              <a:off x="-1079151" y="56522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BB160A-D428-2618-F492-0788856795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87791" y="55622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467CEDC-DB8A-D9C0-4A55-05A176668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017" y="4495462"/>
            <a:ext cx="4535534" cy="23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32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1831-C045-0AE9-E2E9-40278F1B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97A814-4FB2-8D0A-C7A4-6F72EFEE5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265" t="29276" r="15530" b="8888"/>
          <a:stretch/>
        </p:blipFill>
        <p:spPr>
          <a:xfrm>
            <a:off x="407706" y="197178"/>
            <a:ext cx="11582236" cy="6563218"/>
          </a:xfrm>
        </p:spPr>
      </p:pic>
    </p:spTree>
    <p:extLst>
      <p:ext uri="{BB962C8B-B14F-4D97-AF65-F5344CB8AC3E}">
        <p14:creationId xmlns:p14="http://schemas.microsoft.com/office/powerpoint/2010/main" val="2209954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2F55-63C3-02F6-8A2C-1E5DF09C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123A-C1A4-7821-803E-3675E9CD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Efforts to reduce or eliminate errors and integrate just culture ultimately culminate in a “high-reliability organization”—HRO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8639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8614-BBC1-4C6C-D327-37D7D422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JUST CULTURE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D849C6-2F41-6200-9409-3C816355F58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87B6E-2D5B-30C2-E16B-BDDA2E940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384" y="3124199"/>
            <a:ext cx="5671335" cy="2588232"/>
          </a:xfrm>
        </p:spPr>
        <p:txBody>
          <a:bodyPr/>
          <a:lstStyle/>
          <a:p>
            <a:endParaRPr lang="en-IN" dirty="0"/>
          </a:p>
          <a:p>
            <a:r>
              <a:rPr lang="en-US" dirty="0"/>
              <a:t>“Just </a:t>
            </a:r>
            <a:r>
              <a:rPr lang="en-US" dirty="0" err="1"/>
              <a:t>culture”is</a:t>
            </a:r>
            <a:r>
              <a:rPr lang="en-US" dirty="0"/>
              <a:t> an environment where workers feel safe enough and accountable enough to engage in the prevention of errors. 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E0A63-5685-C523-8733-4DC58B4A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428" y="817355"/>
            <a:ext cx="5873572" cy="58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48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143E-4E9F-64D3-34D5-AA404788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PREVENTION OF ERRORS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4519CC-1491-CD5F-0837-8C3740A44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(1) preoccupation with failure and never being satisfied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(2) resistance to simplifying observations and experiences—diving below the surface to look for complexity and risk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(3) engagement of the front-line workers and those most involved in an operation to report any deviation from expected performance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(4) resilience—the capability to recognize errors quickly and contain them, allowing rapid normalization and improvement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(5) deference to expertise—identifying and giving authority for decision making to those with the greatest expertise to manage an issue.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09259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E353-CD48-4133-8F74-FED52D45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F025BC-AAC4-EC22-A825-0357B1752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328" y="92467"/>
            <a:ext cx="10887760" cy="66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2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DD3487-2DCC-FACE-6083-22615252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8" y="1600200"/>
            <a:ext cx="4889595" cy="1371600"/>
          </a:xfrm>
        </p:spPr>
        <p:txBody>
          <a:bodyPr>
            <a:normAutofit/>
          </a:bodyPr>
          <a:lstStyle/>
          <a:p>
            <a:r>
              <a:rPr lang="en-IN" sz="4400" b="1" dirty="0"/>
              <a:t>THANK 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A0825B-C85B-6A8B-E272-318816594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2784D1-878A-7C2F-8CC6-E71877629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6243" y="626724"/>
            <a:ext cx="7146782" cy="53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9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933E-4763-0DCD-5E25-4BC2FEA7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BF694-DF40-7AE6-8E1C-4646F2F32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151" t="39741" r="12591" b="11856"/>
          <a:stretch/>
        </p:blipFill>
        <p:spPr>
          <a:xfrm>
            <a:off x="-233978" y="33742"/>
            <a:ext cx="12634684" cy="6824257"/>
          </a:xfrm>
        </p:spPr>
      </p:pic>
    </p:spTree>
    <p:extLst>
      <p:ext uri="{BB962C8B-B14F-4D97-AF65-F5344CB8AC3E}">
        <p14:creationId xmlns:p14="http://schemas.microsoft.com/office/powerpoint/2010/main" val="318058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B438-9349-5A15-1CA6-3D8423549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C0A68-FA87-05CC-212E-25FEC55BC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A critical incident in anesthesia is defined as any </a:t>
            </a:r>
            <a:r>
              <a:rPr lang="en-US" dirty="0">
                <a:highlight>
                  <a:srgbClr val="FFFF00"/>
                </a:highlight>
                <a:latin typeface="+mj-lt"/>
              </a:rPr>
              <a:t>untoward and preventable mishap</a:t>
            </a:r>
            <a:r>
              <a:rPr lang="en-US" dirty="0">
                <a:latin typeface="+mj-lt"/>
              </a:rPr>
              <a:t> associated with the administration of general or regional anesthesia, and which leads to, or could have led to an undesirable patient outcome.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A surgical error is an unintentional,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preventable injury </a:t>
            </a: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occurring in the perioperative period that is not considered a known acceptable risk of surgery and could have been avoided by following appropriate procedure-specific training protocols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</a:t>
            </a: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1555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5498-CC2C-3C0A-D9C4-0780BCEAD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84F7D-4683-F630-FF88-897136BB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dirty="0"/>
              <a:t>Due to different terminology all the following terms are being considered in CRITICAL INCIDENTS.</a:t>
            </a:r>
          </a:p>
          <a:p>
            <a:pPr marL="0" indent="0">
              <a:buNone/>
            </a:pPr>
            <a:r>
              <a:rPr lang="en-IN" dirty="0"/>
              <a:t>     Adverse events</a:t>
            </a:r>
          </a:p>
          <a:p>
            <a:pPr marL="0" indent="0">
              <a:buNone/>
            </a:pPr>
            <a:r>
              <a:rPr lang="en-IN" dirty="0"/>
              <a:t>     Errors</a:t>
            </a:r>
          </a:p>
          <a:p>
            <a:pPr marL="0" indent="0">
              <a:buNone/>
            </a:pPr>
            <a:r>
              <a:rPr lang="en-IN" dirty="0"/>
              <a:t>     Medication errors</a:t>
            </a:r>
          </a:p>
          <a:p>
            <a:pPr marL="0" indent="0">
              <a:buNone/>
            </a:pPr>
            <a:r>
              <a:rPr lang="en-IN" dirty="0"/>
              <a:t>     Harm</a:t>
            </a:r>
          </a:p>
          <a:p>
            <a:pPr marL="0" indent="0">
              <a:buNone/>
            </a:pPr>
            <a:r>
              <a:rPr lang="en-IN" dirty="0"/>
              <a:t>     </a:t>
            </a:r>
          </a:p>
          <a:p>
            <a:pPr marL="0" indent="0">
              <a:buNone/>
            </a:pPr>
            <a:r>
              <a:rPr lang="en-IN" dirty="0"/>
              <a:t>     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771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13405-EA7D-A0C0-E4DF-E62EB3AC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5FDBD-7A95-578E-CC05-7BE68E922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Surgical errors are a type of medical error and include retained foreign bodies, mislabeled surgical specimens, and wrong-site, wrong-procedure, and wrong-patient errors (WSPEs)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2715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2993</TotalTime>
  <Words>1832</Words>
  <Application>Microsoft Office PowerPoint</Application>
  <PresentationFormat>Widescreen</PresentationFormat>
  <Paragraphs>155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Cambria</vt:lpstr>
      <vt:lpstr>Corbel</vt:lpstr>
      <vt:lpstr>Times New Roman</vt:lpstr>
      <vt:lpstr>Parallax</vt:lpstr>
      <vt:lpstr>INTRAOPERATIVE ERRORS</vt:lpstr>
      <vt:lpstr> LINE OF CONTROL</vt:lpstr>
      <vt:lpstr>COMMON 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 TECHNICAL SKILLS FOR SURGEONS(NOTSS)  ANAESTHESIA NON TECHNICAL SKILLS (ANTS)</vt:lpstr>
      <vt:lpstr>PowerPoint Presentation</vt:lpstr>
      <vt:lpstr>PowerPoint Presentation</vt:lpstr>
      <vt:lpstr>ANTS</vt:lpstr>
      <vt:lpstr>SITUATIONAL AWARENESS (SA)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from high-reliability organizations (HROs)</vt:lpstr>
      <vt:lpstr>PowerPoint Presentation</vt:lpstr>
      <vt:lpstr>The Human Factors Analysis and Classification System for Healthcare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JUST CULTURE</vt:lpstr>
      <vt:lpstr>PREVENTION OF ERRORS </vt:lpstr>
      <vt:lpstr>PowerPoint Presentation</vt:lpstr>
      <vt:lpstr>THANK 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Kalyani Surya Dhanalakshmi Sangineni</dc:creator>
  <cp:lastModifiedBy>Kalyani Surya Dhanalakshmi Sangineni</cp:lastModifiedBy>
  <cp:revision>32</cp:revision>
  <dcterms:created xsi:type="dcterms:W3CDTF">2024-12-27T02:46:56Z</dcterms:created>
  <dcterms:modified xsi:type="dcterms:W3CDTF">2025-01-02T05:02:16Z</dcterms:modified>
</cp:coreProperties>
</file>